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22" r:id="rId3"/>
    <p:sldId id="462" r:id="rId4"/>
    <p:sldId id="475" r:id="rId5"/>
    <p:sldId id="477" r:id="rId6"/>
    <p:sldId id="474" r:id="rId7"/>
    <p:sldId id="489" r:id="rId8"/>
    <p:sldId id="488" r:id="rId9"/>
    <p:sldId id="459" r:id="rId10"/>
    <p:sldId id="467" r:id="rId11"/>
    <p:sldId id="482" r:id="rId12"/>
    <p:sldId id="483" r:id="rId13"/>
    <p:sldId id="468" r:id="rId14"/>
    <p:sldId id="484" r:id="rId15"/>
    <p:sldId id="485" r:id="rId16"/>
    <p:sldId id="470" r:id="rId17"/>
    <p:sldId id="480" r:id="rId18"/>
    <p:sldId id="481" r:id="rId19"/>
    <p:sldId id="479" r:id="rId20"/>
    <p:sldId id="486" r:id="rId21"/>
    <p:sldId id="471" r:id="rId22"/>
    <p:sldId id="472" r:id="rId23"/>
    <p:sldId id="478" r:id="rId24"/>
    <p:sldId id="487" r:id="rId25"/>
    <p:sldId id="473" r:id="rId26"/>
    <p:sldId id="458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3" autoAdjust="0"/>
    <p:restoredTop sz="84805" autoAdjust="0"/>
  </p:normalViewPr>
  <p:slideViewPr>
    <p:cSldViewPr showGuides="1">
      <p:cViewPr varScale="1">
        <p:scale>
          <a:sx n="100" d="100"/>
          <a:sy n="100" d="100"/>
        </p:scale>
        <p:origin x="84" y="252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2466 0 24575,'-9'0'0,"-12"0"0,-4 0 0,-18 0 0,-3 0 0,-6 0 0,-1 0 0,-17 14 0,5 2 0,-15 13 0,9-1 0,-8 8 0,5-6 0,-5 13 0,14-7 0,-4 0 0,4 5 0,-8 3 0,8 0 0,-7 7 0,30-17 0,0 0 0,-27 15 0,26-12 0,3 0 0,-9 5 0,-6 7 0,14-9 0,-7 1 0,7 6 0,-6-5 0,-8 32 0,12-28 0,-14 27 0,21-20 0,-13 6 0,6 10 0,8-12 0,0 12 0,1-13 0,10 13 0,-8-12 0,17 4 0,-11-1 0,11-5 0,-12 14 0,12-7 0,-6 9 0,-1 19 0,6-23-464,5-8 0,-2 1 464,-9 30 0,12-9 0,1 4 0,-3-23 0,1 0 0,2 16 0,1-1 0,0-13 0,-1-3 0,5-2 0,-1 0 0,-3 9 0,1 0 0,5-9 0,2-1 0,-4 11 0,0-1 0,0-9 0,1-1 0,2 11 0,0-1 0,-6 30 0,6-26 0,2-1 0,-1 11 0,0-16 0,0 1 0,0 18 0,0-30 0,0 1 0,0 39 0,0-45 0,0 1 0,-1 6 0,2-1 0,2-3 0,1 1 0,0 3 0,0 1 0,4-2 0,1 0 0,-2-4 0,1 0 0,4 6 0,0-2 0,5 40 0,3-29 0,1-2 0,-3 9 0,5-15 0,0 2 0,3 23 0,-4-27 0,3 2 0,-5-6 0,0 0 0,4 8 0,2 1 0,7 11 0,2-1 0,-3-8 0,-1 0-647,0 4 0,0 0 647,4 2 0,-3-5 0,0 8-410,-4-8 1,1 0 409,9 12 0,-9-11 0,1 1 0,-6-21 0,-1-2 0,2 9 0,-1-3 0,17 19 0,-13-14 828,5 6-828,-7-9 1295,0-7-1295,7 8 918,-7-15-918,7 15 0,0-6 0,2 8 0,7 1 0,0 1 0,0-2 0,7 2 0,1-7 0,7 5 0,0-11 0,-8 4 0,4-13 0,-7-3 0,0-7 0,-3-5 0,0-3 0,11-5 0,-6-4 0,11-3 0,-14-5 0,25 0 0,4 0 0,18-14-763,-1-3 763,-40 0 0,0-5-556,2-2 1,2-2 555,7-3 0,2-2 0,-3 0 0,-2 1 0,-6 3 0,1-1 0,14-7 0,1 0 0,-17 5 0,1-1 0,20-10 0,0 0 0,-16 6 0,-3 2 0,-9 4 0,1 0 0,13-8 0,-3-1-502,3-8 502,-5 14 0,3-2 0,-8-4 0,-3 2 0,28-8 0,-16 3 0,-1 0 0,1 4 0,-6 2 0,1-2 0,17-10 0,-13 4 0,2-5 0,-7-2 0,-2-2 0,5 2 0,-2-1-646,0-11 1,-4 0 645,-11 17 0,-3 0 0,-3-4 0,1-1 0,4-4 0,1 0 0,-4 4 0,0-1 0,5-12 0,-1-1 0,-9 9 0,0 0 0,5-9 0,0-1 0,-4 2 0,0-1 0,1-1 0,0-2 0,-1-2 0,0-1 0,-3-6 0,-1 0 0,1 6 0,-1-2-469,-2-10 1,-1 0 468,3 11 0,-2 0 0,-4-5 0,-2 0 0,4 0 0,-1 1 0,-3 3 0,-1 1 0,2-5 0,-2 1 0,-3 5 0,-1 0 0,1-5 0,-2-1 0,-2-1 0,-2-1 0,-3-5 0,0-1 0,0 1 0,-2 1 0,-2 4 0,-2 1 0,2-3 0,-2-1 0,-2 10 0,-2 0 0,-2-9 0,-4 0 0,-5 8 0,-3 1 0,-3-10 0,-2 1 0,-2 8 0,-1 1 0,-4-10 0,-1 0 0,1 9 0,-1 1 0,-3-4 0,-1-1 0,2 6 0,-2 1 0,-2 4 0,-1-1 0,-5-15 0,-3-1 0,-4 8 0,-1 2 0,11 6 0,0 2 0,-6 3 0,0 3 109,8 9 0,1 4-109,5 7 0,0 0 0,-8-10 0,1 0 212,-12-12-212,-16-10 0,7 4 0,-13 6 0,15 8 0,-7 2 0,9 7 0,-6 0 1252,7 8-1252,2 2 1756,3 7-1756,4-6 875,-6 9-875,6-8 291,-4 11-291,6 0 0,-1 2 0,-5 5 0,13 0 0,-5 1 0,-1 5 0,-10 2 0,7 5 0,-6 0 0,17 0 0,0 0 0,0 0 0,0 0 0,6 0 0,-5 0 0,5 0 0,0 0 0,-5 0 0,5 0 0,1 0 0,-6 0 0,5 0 0,-6 0 0,6 0 0,-5 0 0,11 0 0,-10 0 0,10 0 0,-4 0 0,6 0 0,-1 0 0,1 0 0,0 0 0,0 0 0,5 0 0,-3 0 0,8 0 0,-8 0 0,8 0 0,-3 0 0,5 0 0,-6 0 0,0-5 0,0 4 0,-4-4 0,9 1 0,-5 3 0,6-4 0,-5 5 0,3-4 0,-3 3 0,0-4 0,8 1 0,-7 3 0,8-4 0,-4 5 0,0 0 0,1-4 0,-1 3 0,1-3 0,4 0 0,0-2 0,14 1 0,-7 1 0,7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1347 0 24575,'-19'0'0,"-4"0"0,6 0 0,-19 6 0,11 0 0,-11 11 0,8-4 0,3 14 0,-9-13 0,1 21 0,3-15 0,-6 10 0,4 0 0,6 9 0,-12 9 0,-9 18 0,8-16 0,0-2 0,0-1 0,8-1 0,0 2 0,0 2 0,-3 1 0,-10 28 0,7-15 0,-4 1 0,11 4 0,-3-13 0,7-3 0,5-3 0,-2-5 0,8 8 0,-4-8 0,6 5 0,1-4 0,-2 6 0,-6 40 0,5-21 0,4-20 0,1 0 0,2 20 0,-5 9 0,4-28 0,1 0-679,-3 35 679,-4-21 0,-1 0 0,5 32 0,-1-36 0,0 2 0,7-7 0,1 0 0,-4 1 0,1-2 0,-1 39 0,0-44 0,0-2 0,0 33 0,-6 10 0,6-1 0,-1-9 0,3-10 0,6-4 0,-6-13 0,4 5 0,-4-15 0,6 6 0,0-13 679,0 13-679,-5-13 0,4 5 0,-5 16 0,6-17 0,0 25 0,0-22 0,0 0 0,0 6 0,0-6 0,0 0 0,0-1 0,0-1 0,0-11 0,0 9 0,0-17 0,0 4 0,0-6 0,0 0 0,0 0 0,0-5 0,0-2 0,5 0 0,1-4 0,4 5 0,0-6 0,0 5 0,6-3 0,1 3 0,-1-4 0,5 0 0,-5-1 0,6 1 0,7 1 0,-6-1 0,12-5 0,-12 4 0,12-9 0,2 4 0,31-5 0,-10 0 0,18 0 0,4 0 0,-12 0 0,31 0-548,-16-14 548,8-3 0,1-20 0,-41 17 0,-1-1-513,-1-5 0,-1-3 513,10 0 0,0-2 0,-6-2 0,-3 0 0,-3 4 0,-2 1-238,-1-2 0,-2-1 238,29-31 0,-2 0 0,-32 24 0,-2-1 0,23-20 0,-4-13 0,-4 14 0,-7-12 0,-7 14 0,-6-13 0,-4 6 0,-1-28 0,-2 24 253,-10 15 1,0-4-254,-1-11 0,-1 0 0,1-31-187,-3 15 0,-2 0 187,-6-6 0,0 28 0,0-4 0,1-18 0,-2 1 0,-2 18 0,-1 0 0,-3-25 0,-4 2 0,0 27 0,-3 2 0,-7-9 0,-1-2 0,5 5 0,-1 0 0,-7 0 0,1 0 0,6 0 0,0 2-40,-1 14 0,0 1 40,2-8 0,2 0 0,-15-30 0,-1-8 0,1 4 0,1 16 0,0 1 0,2 11 0,1 8 0,-1 1 0,2 6 1395,6 9-1395,-4 3 602,6 10-602,-2-4 0,-1 11 0,8 1 0,-9 0 0,-6-1 0,3 0 0,-8 1 0,10 5 0,0 0 0,0 5 0,0-4 0,5 9 0,-4-9 0,10 9 0,-10-4 0,10 0 0,-5 4 0,6-3 0,0 4 0,0 0 0,-5 0 0,3 0 0,-3 0 0,5 0 0,0 0 0,0 0 0,1 0 0,-1 0 0,0 0 0,0 0 0,0 0 0,0 0 0,0 0 0,0 0 0,1 0 0,-1-5 0,0 4 0,0-4 0,0 5 0,0 0 0,0 0 0,0 0 0,0 0 0,0 0 0,0 0 0,0 0 0,0 0 0,0 0 0,0 0 0,0 0 0,0 0 0,0 5 0,0 0 0,0 5 0,0 0 0,0 0 0,4 0 0,2 0 0,-1 0 0,4-1 0,-3-3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1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4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1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8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4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pPr algn="ctr"/>
            <a:r>
              <a:rPr lang="en-US" dirty="0">
                <a:latin typeface="Times"/>
                <a:cs typeface="Times"/>
              </a:rPr>
              <a:t>Machine Learning  Algorithm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in Loan Repayment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76800"/>
            <a:ext cx="6858000" cy="1828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Presenter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Weixi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Liu,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Yixuan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Jiao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Xie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Tian, Fengrui Zhang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           12/13/2018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6096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52A63-5D8D-A745-A344-CEA8069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4508457" cy="3381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F8B02-E0E1-BD40-8BDE-7D3DD6C92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69837"/>
            <a:ext cx="4587151" cy="3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62257-7BCB-CB4E-8480-A140BEA2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524000"/>
            <a:ext cx="6146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86027-9F2F-7D41-BC22-8DE23EC9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90B1-32FD-7F4F-9927-CB00A5AD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6450"/>
            <a:ext cx="4445000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F4B1B-787F-E646-8BEC-18AAB4AB5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64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578B4-4307-AB40-A0F8-DE578C13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96291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1EB12-2E94-204A-94EF-821398E9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7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3F15D-A529-4A4F-8F99-65FBB0D6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" y="2209800"/>
            <a:ext cx="4055243" cy="3041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28F9D-B521-F746-9C05-918EAC3DA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4149493" cy="311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B007-B6BB-4F46-83EA-3B922A7EA731}"/>
              </a:ext>
            </a:extLst>
          </p:cNvPr>
          <p:cNvSpPr txBox="1"/>
          <p:nvPr/>
        </p:nvSpPr>
        <p:spPr>
          <a:xfrm>
            <a:off x="4807527" y="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1109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E7A63-CFF2-FF40-A28F-A76740C6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614DB-C2C8-1144-8073-A5424D8C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79332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5C1E-3A02-CA49-B0D1-2E91875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5400"/>
            <a:ext cx="6604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1955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</a:t>
            </a:r>
            <a:r>
              <a:rPr lang="en-US" dirty="0" err="1">
                <a:latin typeface="Times"/>
                <a:cs typeface="Times"/>
              </a:rPr>
              <a:t>LendingClub</a:t>
            </a:r>
            <a:r>
              <a:rPr lang="en-US" dirty="0">
                <a:latin typeface="Times"/>
                <a:cs typeface="Times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LendingClub</a:t>
            </a:r>
            <a:r>
              <a:rPr lang="en-US" sz="2800" dirty="0"/>
              <a:t> is a US peer-to-peer lending company, which operates an online lending platform. In Exchange for returns, investors purchase notes backed by payments made on loans. </a:t>
            </a:r>
          </a:p>
          <a:p>
            <a:pPr marL="0" indent="0">
              <a:buNone/>
            </a:pPr>
            <a:r>
              <a:rPr lang="en-US" sz="2800" dirty="0"/>
              <a:t>Our target is to investigate company money lending decision according to the features of each client.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02155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915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r>
              <a:rPr lang="en-US" dirty="0">
                <a:latin typeface="Times"/>
                <a:cs typeface="Times"/>
              </a:rPr>
              <a:t>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3F46-B5F7-1746-BBCA-A8372FD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57" y="1517073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5: Neural Network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05AC9-684A-7643-B1A2-D21999D9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Training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22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19181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0.8953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0.8944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0.7604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2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44255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﻿0.8508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0.8674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﻿0.8796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﻿0.8588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﻿0.7607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﻿0.6419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  ﻿0.7033﻿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8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Specificity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95293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﻿﻿0.8478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﻿0.9175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﻿0.5681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Ada﻿﻿  0.7068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98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[1] Peter </a:t>
            </a:r>
            <a:r>
              <a:rPr lang="en-US" dirty="0" err="1"/>
              <a:t>Flach</a:t>
            </a:r>
            <a:r>
              <a:rPr lang="en-US" dirty="0"/>
              <a:t>, Cambridge University Press. The Art and Science of Algorithms That Make Sense of Data</a:t>
            </a:r>
          </a:p>
          <a:p>
            <a:r>
              <a:rPr lang="en-US" dirty="0"/>
              <a:t>[2] </a:t>
            </a:r>
            <a:r>
              <a:rPr lang="en-US" dirty="0" err="1"/>
              <a:t>Kyumin</a:t>
            </a:r>
            <a:r>
              <a:rPr lang="en-US" dirty="0"/>
              <a:t> Lee, Worcester Polytechnic Institute Lecture Slides: CS539 Machine Learning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25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86407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Thank you!</a:t>
            </a:r>
          </a:p>
          <a:p>
            <a:pPr marL="0" indent="0" algn="ctr">
              <a:buNone/>
            </a:pPr>
            <a:r>
              <a:rPr lang="en-US" sz="3600" b="1" dirty="0"/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26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606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Column: Include 136 client feathers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Row: Over 60,000 lending records last 10 years 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Label: Payment status, “Good” or “bad”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713"/>
            <a:ext cx="9144000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14:cNvPr>
              <p14:cNvContentPartPr/>
              <p14:nvPr/>
            </p14:nvContentPartPr>
            <p14:xfrm>
              <a:off x="1374785" y="1525265"/>
              <a:ext cx="2109600" cy="297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785" y="1516265"/>
                <a:ext cx="2127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14:cNvPr>
              <p14:cNvContentPartPr/>
              <p14:nvPr/>
            </p14:nvContentPartPr>
            <p14:xfrm>
              <a:off x="6083225" y="3294665"/>
              <a:ext cx="810000" cy="164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225" y="3285665"/>
                <a:ext cx="827640" cy="166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9834445-9E10-9E4D-9EBC-FD193E290A89}"/>
              </a:ext>
            </a:extLst>
          </p:cNvPr>
          <p:cNvSpPr/>
          <p:nvPr/>
        </p:nvSpPr>
        <p:spPr>
          <a:xfrm>
            <a:off x="264315" y="5410842"/>
            <a:ext cx="44678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Status</a:t>
            </a:r>
          </a:p>
        </p:txBody>
      </p:sp>
    </p:spTree>
    <p:extLst>
      <p:ext uri="{BB962C8B-B14F-4D97-AF65-F5344CB8AC3E}">
        <p14:creationId xmlns:p14="http://schemas.microsoft.com/office/powerpoint/2010/main" val="701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327725"/>
            <a:ext cx="8229600" cy="486366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1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st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Process nan-value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Delete column with large proportion empty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 Data imputation by column average value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2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nd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</a:t>
            </a:r>
            <a:r>
              <a:rPr lang="en-US" dirty="0"/>
              <a:t>Convert dates from string value to integer value</a:t>
            </a: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 </a:t>
            </a:r>
            <a:r>
              <a:rPr lang="en-US" dirty="0"/>
              <a:t>Convert categorical variables to dummy variables</a:t>
            </a: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3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rd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Check variables correlation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 Delete high correlated variables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4</a:t>
            </a:r>
            <a:r>
              <a:rPr lang="en-US" sz="2800" baseline="30000" dirty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Apply dimensional reduction tool (PCA)</a:t>
            </a:r>
          </a:p>
          <a:p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5</a:t>
            </a:r>
            <a:r>
              <a:rPr lang="en-US" sz="3200" baseline="30000" dirty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Data down Balance</a:t>
            </a:r>
          </a:p>
          <a:p>
            <a:pPr marL="0" indent="0">
              <a:buNone/>
            </a:pP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Original contains 13000K “good” and 2000K “bad” records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 Random pick 25K “</a:t>
            </a:r>
            <a:r>
              <a:rPr lang="en-US" altLang="zh-CN" dirty="0">
                <a:latin typeface="Times"/>
                <a:ea typeface="Wingdings"/>
                <a:cs typeface="Times"/>
                <a:sym typeface="Wingdings"/>
              </a:rPr>
              <a:t>good” and 25K “bad” as training data</a:t>
            </a:r>
            <a:endParaRPr lang="en-US" dirty="0">
              <a:latin typeface="Times"/>
              <a:ea typeface="Wingdings"/>
              <a:cs typeface="Times"/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6</a:t>
            </a:fld>
            <a:r>
              <a:rPr lang="en-US" dirty="0"/>
              <a:t>/14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9400" y="1219200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620000" y="1752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000" y="2362200"/>
            <a:ext cx="1059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620000" y="2895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3505200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620000" y="4038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85241" y="467302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44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3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047CD-6A8F-41FD-AC9B-A2D87631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PCA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DD0EE2C-723C-4675-80BE-4801E4F82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895600"/>
            <a:ext cx="4419600" cy="33147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8C3BB5-0641-470D-B993-6149F6CD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62C55F-FB70-4D07-821E-5FF69EFA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14A6D-FB38-46A0-946F-95EBB5985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09899"/>
            <a:ext cx="4419602" cy="3314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71E3B2-4980-48D5-8CD5-B59AAB32F7B6}"/>
              </a:ext>
            </a:extLst>
          </p:cNvPr>
          <p:cNvSpPr txBox="1"/>
          <p:nvPr/>
        </p:nvSpPr>
        <p:spPr>
          <a:xfrm>
            <a:off x="752476" y="1714501"/>
            <a:ext cx="7620000" cy="1181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1. Enable to plot as taking the first two principal components </a:t>
            </a:r>
          </a:p>
          <a:p>
            <a:r>
              <a:rPr lang="en-US" sz="2400" dirty="0"/>
              <a:t>2.Reduce computational complexity </a:t>
            </a:r>
          </a:p>
        </p:txBody>
      </p:sp>
    </p:spTree>
    <p:extLst>
      <p:ext uri="{BB962C8B-B14F-4D97-AF65-F5344CB8AC3E}">
        <p14:creationId xmlns:p14="http://schemas.microsoft.com/office/powerpoint/2010/main" val="351011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0705-0828-47B3-AFDD-F7CCD75F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PCA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FD8E09-4EC4-4ED6-A7FB-40EAA410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562099"/>
            <a:ext cx="4666586" cy="349993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321771-9F07-4997-8ED6-BF132F5D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615106-3356-4294-83EC-F3BB823A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2698A9-2364-45C4-B090-6470175FF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4985839"/>
            <a:ext cx="6629401" cy="1719761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C32596E-F1F6-4EEB-94C5-8FFF51104234}"/>
              </a:ext>
            </a:extLst>
          </p:cNvPr>
          <p:cNvSpPr txBox="1">
            <a:spLocks/>
          </p:cNvSpPr>
          <p:nvPr/>
        </p:nvSpPr>
        <p:spPr>
          <a:xfrm>
            <a:off x="5486400" y="1752600"/>
            <a:ext cx="2819400" cy="2438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feature decrease from 136 to 44</a:t>
            </a:r>
          </a:p>
        </p:txBody>
      </p:sp>
    </p:spTree>
    <p:extLst>
      <p:ext uri="{BB962C8B-B14F-4D97-AF65-F5344CB8AC3E}">
        <p14:creationId xmlns:p14="http://schemas.microsoft.com/office/powerpoint/2010/main" val="368261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1: SVM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6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0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WPI_2012White</Template>
  <TotalTime>15686</TotalTime>
  <Words>501</Words>
  <Application>Microsoft Office PowerPoint</Application>
  <PresentationFormat>全屏显示(4:3)</PresentationFormat>
  <Paragraphs>187</Paragraphs>
  <Slides>26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WPI-White</vt:lpstr>
      <vt:lpstr>Machine Learning  Algorithm  in Loan Repayment </vt:lpstr>
      <vt:lpstr>What is LendingClub?</vt:lpstr>
      <vt:lpstr>What is our Dataset?</vt:lpstr>
      <vt:lpstr>What is our data distribution?</vt:lpstr>
      <vt:lpstr>What is our data distribution?</vt:lpstr>
      <vt:lpstr>Data Preprocessing</vt:lpstr>
      <vt:lpstr>After PCA</vt:lpstr>
      <vt:lpstr>After PCA</vt:lpstr>
      <vt:lpstr>Method 1: SVM</vt:lpstr>
      <vt:lpstr>Method 2: k-NN Parameters choose</vt:lpstr>
      <vt:lpstr>Method 2: k-NN Performance</vt:lpstr>
      <vt:lpstr>Method 2: k-NN with PCA</vt:lpstr>
      <vt:lpstr>Method 3: Random Forests Parameters choose</vt:lpstr>
      <vt:lpstr>Method 3: Random Forests Performance</vt:lpstr>
      <vt:lpstr>Method 3: Random Forests with PCA</vt:lpstr>
      <vt:lpstr>Method 4: Decision Tree Parameters choose</vt:lpstr>
      <vt:lpstr>Method 4: Decision Tree Performance</vt:lpstr>
      <vt:lpstr>Method 4: Decision Tree after PCA</vt:lpstr>
      <vt:lpstr>Method 4: Decision Tree with Adaboost</vt:lpstr>
      <vt:lpstr>Method 4: Decision Tree with Adaboost after PCA</vt:lpstr>
      <vt:lpstr>Method 5: Neural Network</vt:lpstr>
      <vt:lpstr>Training Accuracy Comparison </vt:lpstr>
      <vt:lpstr>Test Accuracy Comparison </vt:lpstr>
      <vt:lpstr>Test Specificity Comparison </vt:lpstr>
      <vt:lpstr>Reference</vt:lpstr>
      <vt:lpstr>PowerPoint 演示文稿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Fengrui Zhang</dc:creator>
  <cp:lastModifiedBy>Tian Xie</cp:lastModifiedBy>
  <cp:revision>1329</cp:revision>
  <dcterms:created xsi:type="dcterms:W3CDTF">2016-10-10T17:55:03Z</dcterms:created>
  <dcterms:modified xsi:type="dcterms:W3CDTF">2018-12-13T00:02:07Z</dcterms:modified>
</cp:coreProperties>
</file>